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Amatic SC" panose="020B0604020202020204" charset="-79"/>
      <p:regular r:id="rId27"/>
      <p:bold r:id="rId28"/>
    </p:embeddedFont>
    <p:embeddedFont>
      <p:font typeface="Source Code Pr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have heard I had a crown for the Timekeepers because they are “ROYALLY AWESOME”.  The Supervisors got the pirate hat because they ARRRRR in charge of keeping their site on course.  As Cost Center Managers, y’all get the hard hat because you’re helping “BUILD” an approved timesheet.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f964c272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f964c272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Extra Duty options will be limited by the employee’s position type - administrative, instructional, professional, ESP.  If a group cannot use the Extra Duty, it will not be visible to them, nor can it be selected for them by a Cost Center Manager, Timekeeper, or Supervisor.  As we move through this process, these will be refined and descriptions updated.  This is the view from an Instructional perspective-you do not see any mention of Professional or ESP.  </a:t>
            </a:r>
            <a:endParaRPr/>
          </a:p>
          <a:p>
            <a:pPr marL="0" lvl="0" indent="0" algn="l" rtl="0">
              <a:spcBef>
                <a:spcPts val="0"/>
              </a:spcBef>
              <a:spcAft>
                <a:spcPts val="0"/>
              </a:spcAft>
              <a:buNone/>
            </a:pPr>
            <a:endParaRPr/>
          </a:p>
          <a:p>
            <a:pPr marL="0" lvl="0" indent="0" algn="l" rtl="0">
              <a:spcBef>
                <a:spcPts val="0"/>
              </a:spcBef>
              <a:spcAft>
                <a:spcPts val="0"/>
              </a:spcAft>
              <a:buNone/>
            </a:pPr>
            <a:r>
              <a:rPr lang="en"/>
              <a:t>The directory of Cost Center Managers will be updated regularly and will be found on the Payroll website.</a:t>
            </a:r>
            <a:endParaRPr/>
          </a:p>
          <a:p>
            <a:pPr marL="0" lvl="0" indent="0" algn="l" rtl="0">
              <a:spcBef>
                <a:spcPts val="0"/>
              </a:spcBef>
              <a:spcAft>
                <a:spcPts val="0"/>
              </a:spcAft>
              <a:buNone/>
            </a:pPr>
            <a:endParaRPr/>
          </a:p>
          <a:p>
            <a:pPr marL="0" lvl="0" indent="0" algn="l" rtl="0">
              <a:spcBef>
                <a:spcPts val="0"/>
              </a:spcBef>
              <a:spcAft>
                <a:spcPts val="0"/>
              </a:spcAft>
              <a:buNone/>
            </a:pPr>
            <a:r>
              <a:rPr lang="en"/>
              <a:t>Again, it is important the employee selects the correct Extra Duty-doing so helps ensure they are paid timely because if they’re wrong-it can take a bit to get it all sorted and corrected.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df964c2720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df964c2720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Employees may be asked to add notes for their Extra Duty (name of training, for example).  This is done directly on the employee’s timesheet.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1bb43f8b2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1bb43f8b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like making purchases online goes more smoothly when you have all the right information before ordering, so is the same with Kronos. We’re going to look at this a little more closely now.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df964c272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df964c272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f964c272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df964c272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ea6799330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ea6799330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template that has been provided to the departments.  For the schools, a similar one will be provided which, after downloading to open in WORD, can utilize the drop down options to identify which Extra Duty to select.   Key pieces: notifying employees what they need to select for both the location and the Extra Duty.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1bb43f8b2d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1bb43f8b2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Schools: when a department allocates money to your school and YOU are in charge of how it is spent (Curriculum Development, Parent Nights, Training events, etc.), you would use the applicable option as shown above to instruct your employees on what to select.  The time entries will then route to you (Timekeeper/Supervisor) to review/approve.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f964c272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df964c272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Again, based on how your site runs, you may or may not have much to do with Account Coding but in case you do, or because there are multiple areas of Kronos that you can use filtering (Extra Duty options, reports, School/Department locations), we’ll touch on it here.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df964c2720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df964c2720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Maintained and available on the Payroll website.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df964c272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df964c272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differences between Time Entries and Timesheets: loss of “checkbox” and name.  I go to “My Mailbox” to see this information.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0d9fe9b35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0d9fe9b35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CHANGING:</a:t>
            </a:r>
            <a:endParaRPr/>
          </a:p>
          <a:p>
            <a:pPr marL="0" lvl="0" indent="0" algn="l" rtl="0">
              <a:spcBef>
                <a:spcPts val="0"/>
              </a:spcBef>
              <a:spcAft>
                <a:spcPts val="0"/>
              </a:spcAft>
              <a:buNone/>
            </a:pPr>
            <a:r>
              <a:rPr lang="en"/>
              <a:t>*Extra Duty names: to better reflect who the employee is working for and better describe when to apply Workshop versus Hourly rates of pay</a:t>
            </a:r>
            <a:endParaRPr/>
          </a:p>
          <a:p>
            <a:pPr marL="0" lvl="0" indent="0" algn="l" rtl="0">
              <a:spcBef>
                <a:spcPts val="0"/>
              </a:spcBef>
              <a:spcAft>
                <a:spcPts val="0"/>
              </a:spcAft>
              <a:buNone/>
            </a:pPr>
            <a:r>
              <a:rPr lang="en"/>
              <a:t>*Cost Center Managers: additional approver who is responsible for specific Extra Duties</a:t>
            </a:r>
            <a:endParaRPr/>
          </a:p>
          <a:p>
            <a:pPr marL="0" lvl="0" indent="0" algn="l" rtl="0">
              <a:spcBef>
                <a:spcPts val="0"/>
              </a:spcBef>
              <a:spcAft>
                <a:spcPts val="0"/>
              </a:spcAft>
              <a:buNone/>
            </a:pPr>
            <a:r>
              <a:rPr lang="en"/>
              <a:t>*Workflow: after an employee submits their timesheet, those who offered Extra Duty will see it first to verify time and add coding before the employee’s home/default Timekeeper/Supervisor.</a:t>
            </a:r>
            <a:endParaRPr/>
          </a:p>
          <a:p>
            <a:pPr marL="0" lvl="0" indent="0" algn="l" rtl="0">
              <a:spcBef>
                <a:spcPts val="0"/>
              </a:spcBef>
              <a:spcAft>
                <a:spcPts val="0"/>
              </a:spcAft>
              <a:buNone/>
            </a:pPr>
            <a:r>
              <a:rPr lang="en"/>
              <a:t>*Comments: if changes are made directly to an employee’s timesheet, comments will be required</a:t>
            </a:r>
            <a:endParaRPr/>
          </a:p>
          <a:p>
            <a:pPr marL="0" lvl="0" indent="0" algn="l" rtl="0">
              <a:spcBef>
                <a:spcPts val="0"/>
              </a:spcBef>
              <a:spcAft>
                <a:spcPts val="0"/>
              </a:spcAft>
              <a:buNone/>
            </a:pPr>
            <a:endParaRPr/>
          </a:p>
          <a:p>
            <a:pPr marL="0" lvl="0" indent="0" algn="l" rtl="0">
              <a:spcBef>
                <a:spcPts val="0"/>
              </a:spcBef>
              <a:spcAft>
                <a:spcPts val="0"/>
              </a:spcAft>
              <a:buNone/>
            </a:pPr>
            <a:r>
              <a:rPr lang="en"/>
              <a:t>NOT CHANGING:</a:t>
            </a:r>
            <a:endParaRPr/>
          </a:p>
          <a:p>
            <a:pPr marL="0" lvl="0" indent="0" algn="l" rtl="0">
              <a:spcBef>
                <a:spcPts val="0"/>
              </a:spcBef>
              <a:spcAft>
                <a:spcPts val="0"/>
              </a:spcAft>
              <a:buNone/>
            </a:pPr>
            <a:r>
              <a:rPr lang="en"/>
              <a:t>*Employees still clock in AND out for Extra Duty.  To clock in, use the Extra Duty button.  To clock out, use the Punch In/Out button.  EMPHASIS is on the Extra Duty selection.</a:t>
            </a:r>
            <a:endParaRPr/>
          </a:p>
          <a:p>
            <a:pPr marL="0" lvl="0" indent="0" algn="l" rtl="0">
              <a:spcBef>
                <a:spcPts val="0"/>
              </a:spcBef>
              <a:spcAft>
                <a:spcPts val="0"/>
              </a:spcAft>
              <a:buNone/>
            </a:pPr>
            <a:r>
              <a:rPr lang="en"/>
              <a:t>*Employee only works scheduled hours (no Summer School or Extra Duty) - looks the same, handled the same</a:t>
            </a:r>
            <a:endParaRPr/>
          </a:p>
          <a:p>
            <a:pPr marL="0" lvl="0" indent="0" algn="l" rtl="0">
              <a:spcBef>
                <a:spcPts val="0"/>
              </a:spcBef>
              <a:spcAft>
                <a:spcPts val="0"/>
              </a:spcAft>
              <a:buNone/>
            </a:pPr>
            <a:r>
              <a:rPr lang="en"/>
              <a:t>*Time Off requests are the same</a:t>
            </a:r>
            <a:endParaRPr/>
          </a:p>
          <a:p>
            <a:pPr marL="0" lvl="0" indent="0" algn="l" rtl="0">
              <a:spcBef>
                <a:spcPts val="0"/>
              </a:spcBef>
              <a:spcAft>
                <a:spcPts val="0"/>
              </a:spcAft>
              <a:buNone/>
            </a:pPr>
            <a:r>
              <a:rPr lang="en"/>
              <a:t>*Change Requests are currently the same; will need to be processed timely</a:t>
            </a:r>
            <a:endParaRPr/>
          </a:p>
          <a:p>
            <a:pPr marL="0" lvl="0" indent="0" algn="l" rtl="0">
              <a:spcBef>
                <a:spcPts val="0"/>
              </a:spcBef>
              <a:spcAft>
                <a:spcPts val="0"/>
              </a:spcAft>
              <a:buNone/>
            </a:pPr>
            <a:r>
              <a:rPr lang="en"/>
              <a:t>*Payroll deadlines still need to be adhered to (2p Monday for FULLY APPROVED TIMESHEETS - not just “their” part)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df964c2720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df964c2720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Timesheet view-have Timekeeper/Supervisor information (a few places only have a Supervisor so the Timekeeper will not be listed).  </a:t>
            </a:r>
            <a:endParaRPr/>
          </a:p>
          <a:p>
            <a:pPr marL="0" lvl="0" indent="0" algn="l" rtl="0">
              <a:spcBef>
                <a:spcPts val="0"/>
              </a:spcBef>
              <a:spcAft>
                <a:spcPts val="0"/>
              </a:spcAft>
              <a:buNone/>
            </a:pPr>
            <a:r>
              <a:rPr lang="en"/>
              <a:t>Can still process as usual directly from this screen or in the timesheet. </a:t>
            </a:r>
            <a:endParaRPr/>
          </a:p>
          <a:p>
            <a:pPr marL="0" lvl="0" indent="0" algn="l" rtl="0">
              <a:spcBef>
                <a:spcPts val="0"/>
              </a:spcBef>
              <a:spcAft>
                <a:spcPts val="0"/>
              </a:spcAft>
              <a:buNone/>
            </a:pPr>
            <a:endParaRPr/>
          </a:p>
          <a:p>
            <a:pPr marL="0" lvl="0" indent="0" algn="l" rtl="0">
              <a:spcBef>
                <a:spcPts val="0"/>
              </a:spcBef>
              <a:spcAft>
                <a:spcPts val="0"/>
              </a:spcAft>
              <a:buNone/>
            </a:pPr>
            <a:r>
              <a:rPr lang="en"/>
              <a:t>There are a few areas that do not have Timekeepers so there are different instructions that will be emailed separately.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df964c2720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df964c272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Entries view-have the Timekeeper/Supervisor information as well.</a:t>
            </a:r>
            <a:endParaRPr/>
          </a:p>
          <a:p>
            <a:pPr marL="0" lvl="0" indent="0" algn="l" rtl="0">
              <a:spcBef>
                <a:spcPts val="0"/>
              </a:spcBef>
              <a:spcAft>
                <a:spcPts val="0"/>
              </a:spcAft>
              <a:buNone/>
            </a:pPr>
            <a:r>
              <a:rPr lang="en"/>
              <a:t>More views/information in the “Extra Duty Instructions for Cost Centers” document.</a:t>
            </a:r>
            <a:endParaRPr/>
          </a:p>
          <a:p>
            <a:pPr marL="0" lvl="0" indent="0" algn="l" rtl="0">
              <a:spcBef>
                <a:spcPts val="0"/>
              </a:spcBef>
              <a:spcAft>
                <a:spcPts val="0"/>
              </a:spcAft>
              <a:buNone/>
            </a:pPr>
            <a:r>
              <a:rPr lang="en"/>
              <a:t>The entries you see in this view are related to the employee’s scheduled hours.</a:t>
            </a:r>
            <a:endParaRPr/>
          </a:p>
          <a:p>
            <a:pPr marL="0" lvl="0" indent="0" algn="l" rtl="0">
              <a:spcBef>
                <a:spcPts val="0"/>
              </a:spcBef>
              <a:spcAft>
                <a:spcPts val="0"/>
              </a:spcAft>
              <a:buNone/>
            </a:pPr>
            <a:r>
              <a:rPr lang="en"/>
              <a:t>Unless asked, in general, department Extra Duty entries should not be touched - AFTER the employee submits their timesheet, the time entries go to the Cost Center Managers first.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df964c272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df964c272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df964c272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df964c272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Many of the same responsibilities are in place.  As we move along in the process, Timekeepers and Supervisors should be relying on the Cost Center Managers to manage the Extra Duties-add coding, verify time, etc. </a:t>
            </a:r>
            <a:r>
              <a:rPr lang="en">
                <a:solidFill>
                  <a:schemeClr val="dk1"/>
                </a:solidFill>
              </a:rPr>
              <a:t>What you see will vary by how your location is set up.  Change Requests will need to be processed timely-especially before the employee submits their timesheet for the week.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1bb43f8b2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1bb43f8b2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Log into system-run with </a:t>
            </a:r>
            <a:endParaRPr/>
          </a:p>
          <a:p>
            <a:pPr marL="0" lvl="0" indent="0" algn="l" rtl="0">
              <a:spcBef>
                <a:spcPts val="0"/>
              </a:spcBef>
              <a:spcAft>
                <a:spcPts val="0"/>
              </a:spcAft>
              <a:buNone/>
            </a:pPr>
            <a:r>
              <a:rPr lang="en"/>
              <a:t>1Test (Alt Ed) IAP, wk of 7/8/2024 - Hope: Donna Krchak and Dawn Gibbs; Science Workshop (Debra Early-Magouyrk; Cheyenna Novotny) </a:t>
            </a:r>
            <a:endParaRPr/>
          </a:p>
          <a:p>
            <a:pPr marL="0" lvl="0" indent="0" algn="l" rtl="0">
              <a:spcBef>
                <a:spcPts val="0"/>
              </a:spcBef>
              <a:spcAft>
                <a:spcPts val="0"/>
              </a:spcAft>
              <a:buNone/>
            </a:pPr>
            <a:r>
              <a:rPr lang="en"/>
              <a:t>6Test (MS) IAP, wk of 7/8/2024 - Bailey: Tara P. and Karen L.; ELA Workshop (Marjorie “Phyllis” Mcdurmont; Lisa Marsh)</a:t>
            </a:r>
            <a:endParaRPr/>
          </a:p>
          <a:p>
            <a:pPr marL="0" lvl="0" indent="0" algn="l" rtl="0">
              <a:spcBef>
                <a:spcPts val="0"/>
              </a:spcBef>
              <a:spcAft>
                <a:spcPts val="0"/>
              </a:spcAft>
              <a:buNone/>
            </a:pPr>
            <a:r>
              <a:rPr lang="en"/>
              <a:t>13Test (HS) ESP, wk of 7/8/2024 - PFHS: Samechia C. and Melanie M.; Sub Bus Driver (Sarah Nanny/Jennifer Repine)</a:t>
            </a:r>
            <a:endParaRPr/>
          </a:p>
          <a:p>
            <a:pPr marL="0" lvl="0" indent="0" algn="l" rtl="0">
              <a:spcBef>
                <a:spcPts val="0"/>
              </a:spcBef>
              <a:spcAft>
                <a:spcPts val="0"/>
              </a:spcAft>
              <a:buNone/>
            </a:pPr>
            <a:r>
              <a:rPr lang="en"/>
              <a:t>2Test (ES) ESP, wk of 7/8/2024 - Longleaf: Mona P. and Troy B.; Sub Bus Driver (Sarah Nanny/Jennifer Repine)</a:t>
            </a:r>
            <a:endParaRPr/>
          </a:p>
          <a:p>
            <a:pPr marL="0" lvl="0" indent="0" algn="l" rtl="0">
              <a:spcBef>
                <a:spcPts val="0"/>
              </a:spcBef>
              <a:spcAft>
                <a:spcPts val="0"/>
              </a:spcAft>
              <a:buNone/>
            </a:pPr>
            <a:endParaRPr/>
          </a:p>
          <a:p>
            <a:pPr marL="0" lvl="0" indent="0" algn="l" rtl="0">
              <a:spcBef>
                <a:spcPts val="0"/>
              </a:spcBef>
              <a:spcAft>
                <a:spcPts val="0"/>
              </a:spcAft>
              <a:buNone/>
            </a:pPr>
            <a:r>
              <a:rPr lang="en"/>
              <a:t>July 24th: 2Test </a:t>
            </a:r>
            <a:r>
              <a:rPr lang="en">
                <a:solidFill>
                  <a:schemeClr val="dk1"/>
                </a:solidFill>
              </a:rPr>
              <a:t>(ES) ESP, wk of 7/22/2024 - Longleaf: Mona P. and Troy B.; Sub Bus Driver (Sarah Nanny/Jennifer Repine)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July 25th: 1Test (ES) IAP, wk of 7/15/2024 - Longleaf: Mona P. and Troy B.; Science Workshop (Debra Early-Magouyrk; Cheyenna Novotny)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July 26th (1p): 1Test (Makeup) IAP, wk of 7/22/2024 - Longleaf: Mona P. and Troy B.; Science Workshop (Debra Early-Magouyrk; Cheyenna Novotny)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July 26th (3p): 13Test (Makeup) ESP, wk of 7/15/2024 - PFHS: Samechia C. and Melanie M.; Sub Bus Driver (Sarah Nanny/Jennifer Repine)</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df964c27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df964c27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Recurring theme I’ve heard is how much people want training.  Working to make this better and easier so let me show you what’s available now.</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0ddb88eda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0ddb88eda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Between now and start of school, the “Upon Requests” will take into account what the need and availability is.  Payroll website has been updated; more information coming available-employee information coming next.</a:t>
            </a:r>
            <a:endParaRPr/>
          </a:p>
          <a:p>
            <a:pPr marL="0" lvl="0" indent="0" algn="l" rtl="0">
              <a:spcBef>
                <a:spcPts val="0"/>
              </a:spcBef>
              <a:spcAft>
                <a:spcPts val="0"/>
              </a:spcAft>
              <a:buNone/>
            </a:pPr>
            <a:endParaRPr/>
          </a:p>
          <a:p>
            <a:pPr marL="0" lvl="0" indent="0" algn="l" rtl="0">
              <a:spcBef>
                <a:spcPts val="0"/>
              </a:spcBef>
              <a:spcAft>
                <a:spcPts val="0"/>
              </a:spcAft>
              <a:buNone/>
            </a:pPr>
            <a:r>
              <a:rPr lang="en"/>
              <a:t>Reference docs which will be sent out after these meetings.</a:t>
            </a:r>
            <a:endParaRPr/>
          </a:p>
          <a:p>
            <a:pPr marL="0" lvl="0" indent="0" algn="l" rtl="0">
              <a:spcBef>
                <a:spcPts val="0"/>
              </a:spcBef>
              <a:spcAft>
                <a:spcPts val="0"/>
              </a:spcAft>
              <a:buNone/>
            </a:pPr>
            <a:endParaRPr/>
          </a:p>
          <a:p>
            <a:pPr marL="0" lvl="0" indent="0" algn="l" rtl="0">
              <a:spcBef>
                <a:spcPts val="0"/>
              </a:spcBef>
              <a:spcAft>
                <a:spcPts val="0"/>
              </a:spcAft>
              <a:buNone/>
            </a:pPr>
            <a:r>
              <a:rPr lang="en"/>
              <a:t>As for the employees, their first point of information is their worksite so Timekeepers and Supervisors would still be training employees to use Kronos.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8f7404fbb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8f7404fbb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200">
                <a:solidFill>
                  <a:srgbClr val="666666"/>
                </a:solidFill>
                <a:latin typeface="Source Code Pro"/>
                <a:ea typeface="Source Code Pro"/>
                <a:cs typeface="Source Code Pro"/>
                <a:sym typeface="Source Code Pro"/>
              </a:rPr>
              <a:t>Already have access to this under Reports&gt;My Saved Reports but separate instruction document coming out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df964c2720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df964c272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0d9fe9b353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0d9fe9b353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d9fe9b35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0d9fe9b353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the same responsibilities.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df964c272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df964c272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instructions employees should be receiving from departments (some have used an email but the key pieces of information should still be included-what School/Department to select; which Extra Duty to use; what Note to add; and a reminder to submit their timesheet.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0"/>
              </a:spcBef>
              <a:spcAft>
                <a:spcPts val="0"/>
              </a:spcAft>
              <a:buClr>
                <a:schemeClr val="accent1"/>
              </a:buClr>
              <a:buSzPts val="1400"/>
              <a:buChar char="○"/>
              <a:defRPr>
                <a:solidFill>
                  <a:schemeClr val="accent1"/>
                </a:solidFill>
                <a:highlight>
                  <a:schemeClr val="lt1"/>
                </a:highlight>
              </a:defRPr>
            </a:lvl2pPr>
            <a:lvl3pPr marL="1371600" lvl="2" indent="-317500">
              <a:spcBef>
                <a:spcPts val="0"/>
              </a:spcBef>
              <a:spcAft>
                <a:spcPts val="0"/>
              </a:spcAft>
              <a:buClr>
                <a:schemeClr val="accent1"/>
              </a:buClr>
              <a:buSzPts val="1400"/>
              <a:buChar char="■"/>
              <a:defRPr>
                <a:solidFill>
                  <a:schemeClr val="accent1"/>
                </a:solidFill>
                <a:highlight>
                  <a:schemeClr val="lt1"/>
                </a:highlight>
              </a:defRPr>
            </a:lvl3pPr>
            <a:lvl4pPr marL="1828800" lvl="3" indent="-317500">
              <a:spcBef>
                <a:spcPts val="0"/>
              </a:spcBef>
              <a:spcAft>
                <a:spcPts val="0"/>
              </a:spcAft>
              <a:buClr>
                <a:schemeClr val="accent1"/>
              </a:buClr>
              <a:buSzPts val="1400"/>
              <a:buChar char="●"/>
              <a:defRPr>
                <a:solidFill>
                  <a:schemeClr val="accent1"/>
                </a:solidFill>
                <a:highlight>
                  <a:schemeClr val="lt1"/>
                </a:highlight>
              </a:defRPr>
            </a:lvl4pPr>
            <a:lvl5pPr marL="2286000" lvl="4" indent="-317500">
              <a:spcBef>
                <a:spcPts val="0"/>
              </a:spcBef>
              <a:spcAft>
                <a:spcPts val="0"/>
              </a:spcAft>
              <a:buClr>
                <a:schemeClr val="accent1"/>
              </a:buClr>
              <a:buSzPts val="1400"/>
              <a:buChar char="○"/>
              <a:defRPr>
                <a:solidFill>
                  <a:schemeClr val="accent1"/>
                </a:solidFill>
                <a:highlight>
                  <a:schemeClr val="lt1"/>
                </a:highlight>
              </a:defRPr>
            </a:lvl5pPr>
            <a:lvl6pPr marL="2743200" lvl="5" indent="-317500">
              <a:spcBef>
                <a:spcPts val="0"/>
              </a:spcBef>
              <a:spcAft>
                <a:spcPts val="0"/>
              </a:spcAft>
              <a:buClr>
                <a:schemeClr val="accent1"/>
              </a:buClr>
              <a:buSzPts val="1400"/>
              <a:buChar char="■"/>
              <a:defRPr>
                <a:solidFill>
                  <a:schemeClr val="accent1"/>
                </a:solidFill>
                <a:highlight>
                  <a:schemeClr val="lt1"/>
                </a:highlight>
              </a:defRPr>
            </a:lvl6pPr>
            <a:lvl7pPr marL="3200400" lvl="6" indent="-317500">
              <a:spcBef>
                <a:spcPts val="0"/>
              </a:spcBef>
              <a:spcAft>
                <a:spcPts val="0"/>
              </a:spcAft>
              <a:buClr>
                <a:schemeClr val="accent1"/>
              </a:buClr>
              <a:buSzPts val="1400"/>
              <a:buChar char="●"/>
              <a:defRPr>
                <a:solidFill>
                  <a:schemeClr val="accent1"/>
                </a:solidFill>
                <a:highlight>
                  <a:schemeClr val="lt1"/>
                </a:highlight>
              </a:defRPr>
            </a:lvl7pPr>
            <a:lvl8pPr marL="3657600" lvl="7" indent="-317500">
              <a:spcBef>
                <a:spcPts val="0"/>
              </a:spcBef>
              <a:spcAft>
                <a:spcPts val="0"/>
              </a:spcAft>
              <a:buClr>
                <a:schemeClr val="accent1"/>
              </a:buClr>
              <a:buSzPts val="1400"/>
              <a:buChar char="○"/>
              <a:defRPr>
                <a:solidFill>
                  <a:schemeClr val="accent1"/>
                </a:solidFill>
                <a:highlight>
                  <a:schemeClr val="lt1"/>
                </a:highlight>
              </a:defRPr>
            </a:lvl8pPr>
            <a:lvl9pPr marL="4114800" lvl="8" indent="-31750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escambiaschools.org/budgeti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mailto:ithelp@ecsdfl.us" TargetMode="External"/><Relationship Id="rId4" Type="http://schemas.openxmlformats.org/officeDocument/2006/relationships/hyperlink" Target="https://www.escambiaschools.org/payrol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Extra Duty Workflow Changes</a:t>
            </a:r>
            <a:endParaRPr/>
          </a:p>
        </p:txBody>
      </p:sp>
      <p:sp>
        <p:nvSpPr>
          <p:cNvPr id="57" name="Google Shape;57;p13"/>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200"/>
              <a:t>Cost Center Managers</a:t>
            </a:r>
            <a:endParaRPr sz="3200"/>
          </a:p>
        </p:txBody>
      </p:sp>
      <p:pic>
        <p:nvPicPr>
          <p:cNvPr id="58" name="Google Shape;58;p13"/>
          <p:cNvPicPr preferRelativeResize="0"/>
          <p:nvPr/>
        </p:nvPicPr>
        <p:blipFill>
          <a:blip r:embed="rId3">
            <a:alphaModFix/>
          </a:blip>
          <a:stretch>
            <a:fillRect/>
          </a:stretch>
        </p:blipFill>
        <p:spPr>
          <a:xfrm>
            <a:off x="5085450" y="0"/>
            <a:ext cx="3735326" cy="31189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2"/>
          <p:cNvPicPr preferRelativeResize="0"/>
          <p:nvPr/>
        </p:nvPicPr>
        <p:blipFill>
          <a:blip r:embed="rId3">
            <a:alphaModFix/>
          </a:blip>
          <a:stretch>
            <a:fillRect/>
          </a:stretch>
        </p:blipFill>
        <p:spPr>
          <a:xfrm>
            <a:off x="2148750" y="152400"/>
            <a:ext cx="4846492"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3"/>
          <p:cNvPicPr preferRelativeResize="0"/>
          <p:nvPr/>
        </p:nvPicPr>
        <p:blipFill>
          <a:blip r:embed="rId3">
            <a:alphaModFix/>
          </a:blip>
          <a:stretch>
            <a:fillRect/>
          </a:stretch>
        </p:blipFill>
        <p:spPr>
          <a:xfrm>
            <a:off x="87825" y="1540500"/>
            <a:ext cx="8839201" cy="462358"/>
          </a:xfrm>
          <a:prstGeom prst="rect">
            <a:avLst/>
          </a:prstGeom>
          <a:noFill/>
          <a:ln>
            <a:noFill/>
          </a:ln>
        </p:spPr>
      </p:pic>
      <p:pic>
        <p:nvPicPr>
          <p:cNvPr id="125" name="Google Shape;125;p23"/>
          <p:cNvPicPr preferRelativeResize="0"/>
          <p:nvPr/>
        </p:nvPicPr>
        <p:blipFill>
          <a:blip r:embed="rId4">
            <a:alphaModFix/>
          </a:blip>
          <a:stretch>
            <a:fillRect/>
          </a:stretch>
        </p:blipFill>
        <p:spPr>
          <a:xfrm>
            <a:off x="344325" y="2348958"/>
            <a:ext cx="2476500" cy="2114550"/>
          </a:xfrm>
          <a:prstGeom prst="rect">
            <a:avLst/>
          </a:prstGeom>
          <a:noFill/>
          <a:ln>
            <a:noFill/>
          </a:ln>
        </p:spPr>
      </p:pic>
      <p:sp>
        <p:nvSpPr>
          <p:cNvPr id="126" name="Google Shape;126;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Adding a Note (if needed):</a:t>
            </a:r>
            <a:endParaRPr/>
          </a:p>
        </p:txBody>
      </p:sp>
      <p:sp>
        <p:nvSpPr>
          <p:cNvPr id="127" name="Google Shape;127;p23"/>
          <p:cNvSpPr/>
          <p:nvPr/>
        </p:nvSpPr>
        <p:spPr>
          <a:xfrm>
            <a:off x="8712725" y="1926650"/>
            <a:ext cx="267900" cy="509100"/>
          </a:xfrm>
          <a:prstGeom prst="up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04800" y="309350"/>
            <a:ext cx="8537700" cy="1083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31935"/>
              <a:buNone/>
            </a:pPr>
            <a:r>
              <a:rPr lang="en" sz="3100"/>
              <a:t>Think: “verify delivery address before ordering” (or, in Kronos terms: “make sure you’ve got the right extra duties before submitting”)</a:t>
            </a:r>
            <a:endParaRPr sz="3100"/>
          </a:p>
        </p:txBody>
      </p:sp>
      <p:pic>
        <p:nvPicPr>
          <p:cNvPr id="133" name="Google Shape;133;p24"/>
          <p:cNvPicPr preferRelativeResize="0"/>
          <p:nvPr/>
        </p:nvPicPr>
        <p:blipFill>
          <a:blip r:embed="rId3">
            <a:alphaModFix/>
          </a:blip>
          <a:stretch>
            <a:fillRect/>
          </a:stretch>
        </p:blipFill>
        <p:spPr>
          <a:xfrm>
            <a:off x="1624137" y="1750650"/>
            <a:ext cx="5895725" cy="2947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Cost Center Managers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Are the Cost Center Managers Responsible For?</a:t>
            </a:r>
            <a:endParaRPr/>
          </a:p>
        </p:txBody>
      </p:sp>
      <p:sp>
        <p:nvSpPr>
          <p:cNvPr id="144" name="Google Shape;144;p26"/>
          <p:cNvSpPr txBox="1">
            <a:spLocks noGrp="1"/>
          </p:cNvSpPr>
          <p:nvPr>
            <p:ph type="body" idx="1"/>
          </p:nvPr>
        </p:nvSpPr>
        <p:spPr>
          <a:xfrm>
            <a:off x="169675" y="1228675"/>
            <a:ext cx="4518300" cy="3709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t>-Work with Finance Depts to set up Extra Duty </a:t>
            </a:r>
            <a:endParaRPr/>
          </a:p>
          <a:p>
            <a:pPr marL="0" lvl="0" indent="0" algn="l" rtl="0">
              <a:spcBef>
                <a:spcPts val="1200"/>
              </a:spcBef>
              <a:spcAft>
                <a:spcPts val="0"/>
              </a:spcAft>
              <a:buNone/>
            </a:pPr>
            <a:r>
              <a:rPr lang="en"/>
              <a:t>-Provide instructions to employees on what School/Department location and Extra Duty should be selected</a:t>
            </a:r>
            <a:endParaRPr/>
          </a:p>
          <a:p>
            <a:pPr marL="0" lvl="0" indent="0" algn="l" rtl="0">
              <a:spcBef>
                <a:spcPts val="1200"/>
              </a:spcBef>
              <a:spcAft>
                <a:spcPts val="0"/>
              </a:spcAft>
              <a:buNone/>
            </a:pPr>
            <a:r>
              <a:rPr lang="en"/>
              <a:t>-Instruct employees what to add as a note on the timesheet (if needed)</a:t>
            </a:r>
            <a:endParaRPr/>
          </a:p>
          <a:p>
            <a:pPr marL="0" lvl="0" indent="0" algn="l" rtl="0">
              <a:spcBef>
                <a:spcPts val="1200"/>
              </a:spcBef>
              <a:spcAft>
                <a:spcPts val="0"/>
              </a:spcAft>
              <a:buNone/>
            </a:pPr>
            <a:r>
              <a:rPr lang="en"/>
              <a:t>-Limited corrections of Time Entry fields </a:t>
            </a:r>
            <a:endParaRPr/>
          </a:p>
          <a:p>
            <a:pPr marL="457200" lvl="0" indent="-310832" algn="l" rtl="0">
              <a:spcBef>
                <a:spcPts val="0"/>
              </a:spcBef>
              <a:spcAft>
                <a:spcPts val="0"/>
              </a:spcAft>
              <a:buSzPct val="100000"/>
              <a:buChar char="●"/>
            </a:pPr>
            <a:r>
              <a:rPr lang="en"/>
              <a:t>Verification of Time Entry for selected Extra Duty</a:t>
            </a:r>
            <a:endParaRPr/>
          </a:p>
          <a:p>
            <a:pPr marL="457200" lvl="0" indent="-310832" algn="l" rtl="0">
              <a:spcBef>
                <a:spcPts val="0"/>
              </a:spcBef>
              <a:spcAft>
                <a:spcPts val="0"/>
              </a:spcAft>
              <a:buSzPct val="100000"/>
              <a:buChar char="●"/>
            </a:pPr>
            <a:r>
              <a:rPr lang="en"/>
              <a:t>Add coding</a:t>
            </a:r>
            <a:endParaRPr/>
          </a:p>
          <a:p>
            <a:pPr marL="457200" lvl="0" indent="-310832" algn="l" rtl="0">
              <a:spcBef>
                <a:spcPts val="0"/>
              </a:spcBef>
              <a:spcAft>
                <a:spcPts val="0"/>
              </a:spcAft>
              <a:buSzPct val="100000"/>
              <a:buChar char="●"/>
            </a:pPr>
            <a:r>
              <a:rPr lang="en"/>
              <a:t>Approve/Submit the Time Entries</a:t>
            </a:r>
            <a:endParaRPr/>
          </a:p>
          <a:p>
            <a:pPr marL="0" lvl="0" indent="0" algn="l" rtl="0">
              <a:spcBef>
                <a:spcPts val="1200"/>
              </a:spcBef>
              <a:spcAft>
                <a:spcPts val="1200"/>
              </a:spcAft>
              <a:buNone/>
            </a:pPr>
            <a:r>
              <a:rPr lang="en"/>
              <a:t>-Review reports as needed to be proactive and also correct issues</a:t>
            </a:r>
            <a:endParaRPr/>
          </a:p>
        </p:txBody>
      </p:sp>
      <p:sp>
        <p:nvSpPr>
          <p:cNvPr id="145" name="Google Shape;145;p26"/>
          <p:cNvSpPr txBox="1">
            <a:spLocks noGrp="1"/>
          </p:cNvSpPr>
          <p:nvPr>
            <p:ph type="body" idx="2"/>
          </p:nvPr>
        </p:nvSpPr>
        <p:spPr>
          <a:xfrm>
            <a:off x="4832400" y="1228675"/>
            <a:ext cx="3999900" cy="3636300"/>
          </a:xfrm>
          <a:prstGeom prst="rect">
            <a:avLst/>
          </a:prstGeom>
          <a:solidFill>
            <a:srgbClr val="D9D2E9"/>
          </a:solidFill>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Common questions:</a:t>
            </a:r>
            <a:endParaRPr/>
          </a:p>
          <a:p>
            <a:pPr marL="457200" lvl="0" indent="-317500" algn="l" rtl="0">
              <a:spcBef>
                <a:spcPts val="1200"/>
              </a:spcBef>
              <a:spcAft>
                <a:spcPts val="0"/>
              </a:spcAft>
              <a:buSzPts val="1400"/>
              <a:buAutoNum type="arabicParenR"/>
            </a:pPr>
            <a:r>
              <a:rPr lang="en"/>
              <a:t>Can a Timekeeper or Supervisor also be a Cost Center Manager? </a:t>
            </a:r>
            <a:r>
              <a:rPr lang="en" b="1"/>
              <a:t>YES</a:t>
            </a:r>
            <a:endParaRPr b="1"/>
          </a:p>
          <a:p>
            <a:pPr marL="457200" lvl="0" indent="-317500" algn="l" rtl="0">
              <a:spcBef>
                <a:spcPts val="0"/>
              </a:spcBef>
              <a:spcAft>
                <a:spcPts val="0"/>
              </a:spcAft>
              <a:buSzPts val="1400"/>
              <a:buAutoNum type="arabicParenR"/>
            </a:pPr>
            <a:r>
              <a:rPr lang="en"/>
              <a:t>How? </a:t>
            </a:r>
            <a:r>
              <a:rPr lang="en" b="1"/>
              <a:t>Possible ways:</a:t>
            </a:r>
            <a:r>
              <a:rPr lang="en"/>
              <a:t> </a:t>
            </a:r>
            <a:r>
              <a:rPr lang="en" b="1"/>
              <a:t>(a) If the employee works at the site, then likely the Timekeeper or Supervisor would be the person who could verify their time entries; (b) If a site is given money to handle their own Extra Duty (ex: Workshop), then you would be responsible for the time verification and coding.</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675" y="306525"/>
            <a:ext cx="3841500" cy="1286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Note about the Instructions Employees should get</a:t>
            </a:r>
            <a:endParaRPr/>
          </a:p>
        </p:txBody>
      </p:sp>
      <p:pic>
        <p:nvPicPr>
          <p:cNvPr id="151" name="Google Shape;151;p27"/>
          <p:cNvPicPr preferRelativeResize="0"/>
          <p:nvPr/>
        </p:nvPicPr>
        <p:blipFill>
          <a:blip r:embed="rId3">
            <a:alphaModFix/>
          </a:blip>
          <a:stretch>
            <a:fillRect/>
          </a:stretch>
        </p:blipFill>
        <p:spPr>
          <a:xfrm>
            <a:off x="4153175" y="75675"/>
            <a:ext cx="4389475" cy="4789100"/>
          </a:xfrm>
          <a:prstGeom prst="rect">
            <a:avLst/>
          </a:prstGeom>
          <a:noFill/>
          <a:ln>
            <a:noFill/>
          </a:ln>
        </p:spPr>
      </p:pic>
      <p:sp>
        <p:nvSpPr>
          <p:cNvPr id="152" name="Google Shape;152;p27"/>
          <p:cNvSpPr txBox="1"/>
          <p:nvPr/>
        </p:nvSpPr>
        <p:spPr>
          <a:xfrm>
            <a:off x="423450" y="1781375"/>
            <a:ext cx="3548100" cy="308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latin typeface="Source Code Pro"/>
              <a:ea typeface="Source Code Pro"/>
              <a:cs typeface="Source Code Pro"/>
              <a:sym typeface="Source Code Pro"/>
            </a:endParaRPr>
          </a:p>
        </p:txBody>
      </p:sp>
      <p:pic>
        <p:nvPicPr>
          <p:cNvPr id="153" name="Google Shape;153;p27"/>
          <p:cNvPicPr preferRelativeResize="0"/>
          <p:nvPr/>
        </p:nvPicPr>
        <p:blipFill>
          <a:blip r:embed="rId4">
            <a:alphaModFix/>
          </a:blip>
          <a:stretch>
            <a:fillRect/>
          </a:stretch>
        </p:blipFill>
        <p:spPr>
          <a:xfrm>
            <a:off x="311675" y="1781375"/>
            <a:ext cx="3659875" cy="177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note about “School-Funded” Extra Duties</a:t>
            </a:r>
            <a:endParaRPr/>
          </a:p>
        </p:txBody>
      </p:sp>
      <p:pic>
        <p:nvPicPr>
          <p:cNvPr id="159" name="Google Shape;159;p28"/>
          <p:cNvPicPr preferRelativeResize="0"/>
          <p:nvPr/>
        </p:nvPicPr>
        <p:blipFill>
          <a:blip r:embed="rId3">
            <a:alphaModFix/>
          </a:blip>
          <a:stretch>
            <a:fillRect/>
          </a:stretch>
        </p:blipFill>
        <p:spPr>
          <a:xfrm>
            <a:off x="152400" y="1209950"/>
            <a:ext cx="8839201" cy="277081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1524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Account Coding</a:t>
            </a:r>
            <a:endParaRPr/>
          </a:p>
        </p:txBody>
      </p:sp>
      <p:sp>
        <p:nvSpPr>
          <p:cNvPr id="165" name="Google Shape;165;p29"/>
          <p:cNvSpPr txBox="1">
            <a:spLocks noGrp="1"/>
          </p:cNvSpPr>
          <p:nvPr>
            <p:ph type="body" idx="1"/>
          </p:nvPr>
        </p:nvSpPr>
        <p:spPr>
          <a:xfrm>
            <a:off x="311700" y="908100"/>
            <a:ext cx="2808000" cy="2306700"/>
          </a:xfrm>
          <a:prstGeom prst="rect">
            <a:avLst/>
          </a:prstGeom>
        </p:spPr>
        <p:txBody>
          <a:bodyPr spcFirstLastPara="1" wrap="square" lIns="91425" tIns="91425" rIns="91425" bIns="91425" anchor="t" anchorCtr="0">
            <a:normAutofit/>
          </a:bodyPr>
          <a:lstStyle/>
          <a:p>
            <a:pPr marL="0" lvl="0" indent="0" algn="l" rtl="0">
              <a:spcBef>
                <a:spcPts val="1200"/>
              </a:spcBef>
              <a:spcAft>
                <a:spcPts val="0"/>
              </a:spcAft>
              <a:buNone/>
            </a:pPr>
            <a:r>
              <a:rPr lang="en"/>
              <a:t>-Filtering is your friend when searching for Account Coding.</a:t>
            </a:r>
            <a:endParaRPr/>
          </a:p>
          <a:p>
            <a:pPr marL="0" lvl="0" indent="0" algn="l" rtl="0">
              <a:spcBef>
                <a:spcPts val="1200"/>
              </a:spcBef>
              <a:spcAft>
                <a:spcPts val="1200"/>
              </a:spcAft>
              <a:buNone/>
            </a:pPr>
            <a:r>
              <a:rPr lang="en"/>
              <a:t>-Be </a:t>
            </a:r>
            <a:r>
              <a:rPr lang="en">
                <a:solidFill>
                  <a:srgbClr val="FF0000"/>
                </a:solidFill>
              </a:rPr>
              <a:t>EXTRA CAUTIOUS</a:t>
            </a:r>
            <a:r>
              <a:rPr lang="en"/>
              <a:t> WHEN SELECTING CODING during the summer months: you will see more than one location since many employees are working at different locations.</a:t>
            </a:r>
            <a:endParaRPr/>
          </a:p>
        </p:txBody>
      </p:sp>
      <p:pic>
        <p:nvPicPr>
          <p:cNvPr id="166" name="Google Shape;166;p29"/>
          <p:cNvPicPr preferRelativeResize="0"/>
          <p:nvPr/>
        </p:nvPicPr>
        <p:blipFill>
          <a:blip r:embed="rId3">
            <a:alphaModFix/>
          </a:blip>
          <a:stretch>
            <a:fillRect/>
          </a:stretch>
        </p:blipFill>
        <p:spPr>
          <a:xfrm>
            <a:off x="80375" y="4048650"/>
            <a:ext cx="8447476" cy="942450"/>
          </a:xfrm>
          <a:prstGeom prst="rect">
            <a:avLst/>
          </a:prstGeom>
          <a:noFill/>
          <a:ln>
            <a:noFill/>
          </a:ln>
        </p:spPr>
      </p:pic>
      <p:sp>
        <p:nvSpPr>
          <p:cNvPr id="167" name="Google Shape;167;p29"/>
          <p:cNvSpPr/>
          <p:nvPr/>
        </p:nvSpPr>
        <p:spPr>
          <a:xfrm rot="-2204285">
            <a:off x="3037397" y="3575170"/>
            <a:ext cx="1564804" cy="1402744"/>
          </a:xfrm>
          <a:prstGeom prst="down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68" name="Google Shape;168;p29"/>
          <p:cNvSpPr txBox="1"/>
          <p:nvPr/>
        </p:nvSpPr>
        <p:spPr>
          <a:xfrm rot="-2266309">
            <a:off x="3394159" y="3668275"/>
            <a:ext cx="701367" cy="102313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2"/>
                </a:solidFill>
                <a:latin typeface="Source Code Pro"/>
                <a:ea typeface="Source Code Pro"/>
                <a:cs typeface="Source Code Pro"/>
                <a:sym typeface="Source Code Pro"/>
              </a:rPr>
              <a:t>Pro-tip: click on this icon to expand the view and have filtering options.</a:t>
            </a:r>
            <a:endParaRPr sz="700" b="1">
              <a:solidFill>
                <a:schemeClr val="dk2"/>
              </a:solidFill>
              <a:latin typeface="Source Code Pro"/>
              <a:ea typeface="Source Code Pro"/>
              <a:cs typeface="Source Code Pro"/>
              <a:sym typeface="Source Code Pro"/>
            </a:endParaRPr>
          </a:p>
        </p:txBody>
      </p:sp>
      <p:pic>
        <p:nvPicPr>
          <p:cNvPr id="169" name="Google Shape;169;p29"/>
          <p:cNvPicPr preferRelativeResize="0"/>
          <p:nvPr/>
        </p:nvPicPr>
        <p:blipFill>
          <a:blip r:embed="rId4">
            <a:alphaModFix/>
          </a:blip>
          <a:stretch>
            <a:fillRect/>
          </a:stretch>
        </p:blipFill>
        <p:spPr>
          <a:xfrm>
            <a:off x="4572000" y="304800"/>
            <a:ext cx="2633629" cy="3743849"/>
          </a:xfrm>
          <a:prstGeom prst="rect">
            <a:avLst/>
          </a:prstGeom>
          <a:noFill/>
          <a:ln>
            <a:noFill/>
          </a:ln>
        </p:spPr>
      </p:pic>
      <p:sp>
        <p:nvSpPr>
          <p:cNvPr id="170" name="Google Shape;170;p29"/>
          <p:cNvSpPr/>
          <p:nvPr/>
        </p:nvSpPr>
        <p:spPr>
          <a:xfrm>
            <a:off x="3390600" y="1213725"/>
            <a:ext cx="1610700" cy="912000"/>
          </a:xfrm>
          <a:prstGeom prst="rightArrow">
            <a:avLst>
              <a:gd name="adj1" fmla="val 50000"/>
              <a:gd name="adj2" fmla="val 50000"/>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71" name="Google Shape;171;p29"/>
          <p:cNvSpPr txBox="1"/>
          <p:nvPr/>
        </p:nvSpPr>
        <p:spPr>
          <a:xfrm>
            <a:off x="3390600" y="1400800"/>
            <a:ext cx="1181400" cy="46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b="1">
                <a:solidFill>
                  <a:schemeClr val="dk2"/>
                </a:solidFill>
                <a:latin typeface="Source Code Pro"/>
                <a:ea typeface="Source Code Pro"/>
                <a:cs typeface="Source Code Pro"/>
                <a:sym typeface="Source Code Pro"/>
              </a:rPr>
              <a:t>Pro-tip: use “like” to narrow your search.</a:t>
            </a:r>
            <a:endParaRPr sz="700" b="1">
              <a:solidFill>
                <a:schemeClr val="dk2"/>
              </a:solidFill>
              <a:latin typeface="Source Code Pro"/>
              <a:ea typeface="Source Code Pro"/>
              <a:cs typeface="Source Code Pro"/>
              <a:sym typeface="Source Code Pro"/>
            </a:endParaRPr>
          </a:p>
        </p:txBody>
      </p:sp>
      <p:sp>
        <p:nvSpPr>
          <p:cNvPr id="172" name="Google Shape;172;p29"/>
          <p:cNvSpPr/>
          <p:nvPr/>
        </p:nvSpPr>
        <p:spPr>
          <a:xfrm>
            <a:off x="7082050" y="1763700"/>
            <a:ext cx="1911000" cy="662400"/>
          </a:xfrm>
          <a:prstGeom prst="lef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73" name="Google Shape;173;p29"/>
          <p:cNvSpPr/>
          <p:nvPr/>
        </p:nvSpPr>
        <p:spPr>
          <a:xfrm>
            <a:off x="7105850" y="3441100"/>
            <a:ext cx="1869900" cy="662400"/>
          </a:xfrm>
          <a:prstGeom prst="lef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74" name="Google Shape;174;p29"/>
          <p:cNvSpPr/>
          <p:nvPr/>
        </p:nvSpPr>
        <p:spPr>
          <a:xfrm>
            <a:off x="7105850" y="2675225"/>
            <a:ext cx="1911000" cy="662400"/>
          </a:xfrm>
          <a:prstGeom prst="leftArrow">
            <a:avLst>
              <a:gd name="adj1" fmla="val 50000"/>
              <a:gd name="adj2" fmla="val 50000"/>
            </a:avLst>
          </a:prstGeom>
          <a:solidFill>
            <a:srgbClr val="EA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Code Pro"/>
              <a:ea typeface="Source Code Pro"/>
              <a:cs typeface="Source Code Pro"/>
              <a:sym typeface="Source Code Pro"/>
            </a:endParaRPr>
          </a:p>
        </p:txBody>
      </p:sp>
      <p:sp>
        <p:nvSpPr>
          <p:cNvPr id="175" name="Google Shape;175;p29"/>
          <p:cNvSpPr txBox="1"/>
          <p:nvPr/>
        </p:nvSpPr>
        <p:spPr>
          <a:xfrm>
            <a:off x="7403525" y="1945200"/>
            <a:ext cx="1285800" cy="2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latin typeface="Source Code Pro"/>
                <a:ea typeface="Source Code Pro"/>
                <a:cs typeface="Source Code Pro"/>
                <a:sym typeface="Source Code Pro"/>
              </a:rPr>
              <a:t>“0101” is Bratt</a:t>
            </a:r>
            <a:endParaRPr sz="900" b="1">
              <a:solidFill>
                <a:schemeClr val="accent1"/>
              </a:solidFill>
              <a:latin typeface="Source Code Pro"/>
              <a:ea typeface="Source Code Pro"/>
              <a:cs typeface="Source Code Pro"/>
              <a:sym typeface="Source Code Pro"/>
            </a:endParaRPr>
          </a:p>
        </p:txBody>
      </p:sp>
      <p:sp>
        <p:nvSpPr>
          <p:cNvPr id="176" name="Google Shape;176;p29"/>
          <p:cNvSpPr txBox="1"/>
          <p:nvPr/>
        </p:nvSpPr>
        <p:spPr>
          <a:xfrm>
            <a:off x="7269100" y="2813975"/>
            <a:ext cx="1706700" cy="2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latin typeface="Source Code Pro"/>
                <a:ea typeface="Source Code Pro"/>
                <a:cs typeface="Source Code Pro"/>
                <a:sym typeface="Source Code Pro"/>
              </a:rPr>
              <a:t>“0281” is Escambia HS</a:t>
            </a:r>
            <a:endParaRPr sz="900" b="1">
              <a:solidFill>
                <a:schemeClr val="accent1"/>
              </a:solidFill>
              <a:latin typeface="Source Code Pro"/>
              <a:ea typeface="Source Code Pro"/>
              <a:cs typeface="Source Code Pro"/>
              <a:sym typeface="Source Code Pro"/>
            </a:endParaRPr>
          </a:p>
        </p:txBody>
      </p:sp>
      <p:sp>
        <p:nvSpPr>
          <p:cNvPr id="177" name="Google Shape;177;p29"/>
          <p:cNvSpPr txBox="1"/>
          <p:nvPr/>
        </p:nvSpPr>
        <p:spPr>
          <a:xfrm>
            <a:off x="7307650" y="3579850"/>
            <a:ext cx="1610700" cy="2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solidFill>
                  <a:schemeClr val="accent1"/>
                </a:solidFill>
                <a:latin typeface="Source Code Pro"/>
                <a:ea typeface="Source Code Pro"/>
                <a:cs typeface="Source Code Pro"/>
                <a:sym typeface="Source Code Pro"/>
              </a:rPr>
              <a:t>“0391” is Oakcrest</a:t>
            </a:r>
            <a:endParaRPr sz="900" b="1">
              <a:solidFill>
                <a:schemeClr val="accent1"/>
              </a:solidFill>
              <a:latin typeface="Source Code Pro"/>
              <a:ea typeface="Source Code Pro"/>
              <a:cs typeface="Source Code Pro"/>
              <a:sym typeface="Source Code Pr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Directory for Extra Duty</a:t>
            </a:r>
            <a:endParaRPr/>
          </a:p>
        </p:txBody>
      </p:sp>
      <p:sp>
        <p:nvSpPr>
          <p:cNvPr id="183" name="Google Shape;183;p30"/>
          <p:cNvSpPr txBox="1">
            <a:spLocks noGrp="1"/>
          </p:cNvSpPr>
          <p:nvPr>
            <p:ph type="body" idx="1"/>
          </p:nvPr>
        </p:nvSpPr>
        <p:spPr>
          <a:xfrm>
            <a:off x="3119700" y="555600"/>
            <a:ext cx="5824500" cy="146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-July changes: adding some, removing others, changing names, adding descriptions (as needed)</a:t>
            </a:r>
            <a:endParaRPr/>
          </a:p>
          <a:p>
            <a:pPr marL="0" lvl="0" indent="0" algn="l" rtl="0">
              <a:spcBef>
                <a:spcPts val="1200"/>
              </a:spcBef>
              <a:spcAft>
                <a:spcPts val="1200"/>
              </a:spcAft>
              <a:buNone/>
            </a:pPr>
            <a:r>
              <a:rPr lang="en"/>
              <a:t>-There will be an additional column providing the former name.  As we continue into the new school year, that will eventually drop off.</a:t>
            </a:r>
            <a:endParaRPr/>
          </a:p>
        </p:txBody>
      </p:sp>
      <p:pic>
        <p:nvPicPr>
          <p:cNvPr id="184" name="Google Shape;184;p30"/>
          <p:cNvPicPr preferRelativeResize="0"/>
          <p:nvPr/>
        </p:nvPicPr>
        <p:blipFill>
          <a:blip r:embed="rId3">
            <a:alphaModFix/>
          </a:blip>
          <a:stretch>
            <a:fillRect/>
          </a:stretch>
        </p:blipFill>
        <p:spPr>
          <a:xfrm>
            <a:off x="311700" y="2057400"/>
            <a:ext cx="8574274" cy="2901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11700" y="555600"/>
            <a:ext cx="84387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Approving Time Entries vs. Timesheets</a:t>
            </a:r>
            <a:endParaRPr/>
          </a:p>
        </p:txBody>
      </p:sp>
      <p:pic>
        <p:nvPicPr>
          <p:cNvPr id="190" name="Google Shape;190;p31"/>
          <p:cNvPicPr preferRelativeResize="0"/>
          <p:nvPr/>
        </p:nvPicPr>
        <p:blipFill>
          <a:blip r:embed="rId3">
            <a:alphaModFix/>
          </a:blip>
          <a:stretch>
            <a:fillRect/>
          </a:stretch>
        </p:blipFill>
        <p:spPr>
          <a:xfrm>
            <a:off x="311700" y="1311300"/>
            <a:ext cx="8567824" cy="3513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292850"/>
            <a:ext cx="39999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changing and why?</a:t>
            </a:r>
            <a:endParaRPr/>
          </a:p>
        </p:txBody>
      </p:sp>
      <p:sp>
        <p:nvSpPr>
          <p:cNvPr id="64" name="Google Shape;64;p14"/>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Extra Duty names</a:t>
            </a:r>
            <a:endParaRPr sz="2200"/>
          </a:p>
          <a:p>
            <a:pPr marL="457200" lvl="0" indent="-368300" algn="l" rtl="0">
              <a:spcBef>
                <a:spcPts val="0"/>
              </a:spcBef>
              <a:spcAft>
                <a:spcPts val="0"/>
              </a:spcAft>
              <a:buSzPts val="2200"/>
              <a:buChar char="●"/>
            </a:pPr>
            <a:r>
              <a:rPr lang="en" sz="2200"/>
              <a:t>Cost Center Managers</a:t>
            </a:r>
            <a:endParaRPr sz="2200"/>
          </a:p>
          <a:p>
            <a:pPr marL="457200" lvl="0" indent="-368300" algn="l" rtl="0">
              <a:spcBef>
                <a:spcPts val="0"/>
              </a:spcBef>
              <a:spcAft>
                <a:spcPts val="0"/>
              </a:spcAft>
              <a:buSzPts val="2200"/>
              <a:buChar char="●"/>
            </a:pPr>
            <a:r>
              <a:rPr lang="en" sz="2200"/>
              <a:t>Workflow process </a:t>
            </a:r>
            <a:endParaRPr sz="2200"/>
          </a:p>
          <a:p>
            <a:pPr marL="457200" lvl="0" indent="-368300" algn="l" rtl="0">
              <a:spcBef>
                <a:spcPts val="0"/>
              </a:spcBef>
              <a:spcAft>
                <a:spcPts val="0"/>
              </a:spcAft>
              <a:buSzPts val="2200"/>
              <a:buChar char="●"/>
            </a:pPr>
            <a:r>
              <a:rPr lang="en" sz="2200"/>
              <a:t>Comments</a:t>
            </a:r>
            <a:endParaRPr sz="2200"/>
          </a:p>
        </p:txBody>
      </p:sp>
      <p:sp>
        <p:nvSpPr>
          <p:cNvPr id="65" name="Google Shape;65;p14"/>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sz="1800"/>
              <a:t>How an employee clocks in/out for Extra Duty</a:t>
            </a:r>
            <a:endParaRPr sz="1800"/>
          </a:p>
          <a:p>
            <a:pPr marL="457200" lvl="0" indent="-342900" algn="l" rtl="0">
              <a:spcBef>
                <a:spcPts val="0"/>
              </a:spcBef>
              <a:spcAft>
                <a:spcPts val="0"/>
              </a:spcAft>
              <a:buSzPts val="1800"/>
              <a:buChar char="●"/>
            </a:pPr>
            <a:r>
              <a:rPr lang="en" sz="1800"/>
              <a:t>Process for timesheets that do not have any Extra Duty entries</a:t>
            </a:r>
            <a:endParaRPr sz="1800"/>
          </a:p>
          <a:p>
            <a:pPr marL="457200" lvl="0" indent="-342900" algn="l" rtl="0">
              <a:spcBef>
                <a:spcPts val="0"/>
              </a:spcBef>
              <a:spcAft>
                <a:spcPts val="0"/>
              </a:spcAft>
              <a:buSzPts val="1800"/>
              <a:buChar char="●"/>
            </a:pPr>
            <a:r>
              <a:rPr lang="en" sz="1800"/>
              <a:t>Time Off requests</a:t>
            </a:r>
            <a:endParaRPr sz="1800"/>
          </a:p>
          <a:p>
            <a:pPr marL="457200" lvl="0" indent="-342900" algn="l" rtl="0">
              <a:spcBef>
                <a:spcPts val="0"/>
              </a:spcBef>
              <a:spcAft>
                <a:spcPts val="0"/>
              </a:spcAft>
              <a:buSzPts val="1800"/>
              <a:buChar char="●"/>
            </a:pPr>
            <a:r>
              <a:rPr lang="en" sz="1800"/>
              <a:t>Change Requests</a:t>
            </a:r>
            <a:endParaRPr sz="1800"/>
          </a:p>
          <a:p>
            <a:pPr marL="0" lvl="0" indent="0" algn="l" rtl="0">
              <a:spcBef>
                <a:spcPts val="1200"/>
              </a:spcBef>
              <a:spcAft>
                <a:spcPts val="1200"/>
              </a:spcAft>
              <a:buNone/>
            </a:pPr>
            <a:endParaRPr/>
          </a:p>
        </p:txBody>
      </p:sp>
      <p:sp>
        <p:nvSpPr>
          <p:cNvPr id="66" name="Google Shape;66;p14"/>
          <p:cNvSpPr txBox="1"/>
          <p:nvPr/>
        </p:nvSpPr>
        <p:spPr>
          <a:xfrm>
            <a:off x="4832400" y="292850"/>
            <a:ext cx="3999900" cy="93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200" b="1">
                <a:solidFill>
                  <a:schemeClr val="accent1"/>
                </a:solidFill>
                <a:latin typeface="Amatic SC"/>
                <a:ea typeface="Amatic SC"/>
                <a:cs typeface="Amatic SC"/>
                <a:sym typeface="Amatic SC"/>
              </a:rPr>
              <a:t>What is </a:t>
            </a:r>
            <a:r>
              <a:rPr lang="en" sz="4200" b="1">
                <a:solidFill>
                  <a:srgbClr val="FF0000"/>
                </a:solidFill>
                <a:latin typeface="Amatic SC"/>
                <a:ea typeface="Amatic SC"/>
                <a:cs typeface="Amatic SC"/>
                <a:sym typeface="Amatic SC"/>
              </a:rPr>
              <a:t>NOT</a:t>
            </a:r>
            <a:r>
              <a:rPr lang="en" sz="4200" b="1">
                <a:solidFill>
                  <a:schemeClr val="accent1"/>
                </a:solidFill>
                <a:latin typeface="Amatic SC"/>
                <a:ea typeface="Amatic SC"/>
                <a:cs typeface="Amatic SC"/>
                <a:sym typeface="Amatic SC"/>
              </a:rPr>
              <a:t> changing?</a:t>
            </a:r>
            <a:endParaRPr sz="4200" b="1">
              <a:solidFill>
                <a:schemeClr val="accent1"/>
              </a:solidFill>
              <a:latin typeface="Amatic SC"/>
              <a:ea typeface="Amatic SC"/>
              <a:cs typeface="Amatic SC"/>
              <a:sym typeface="Amatic S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2"/>
          <p:cNvPicPr preferRelativeResize="0"/>
          <p:nvPr/>
        </p:nvPicPr>
        <p:blipFill>
          <a:blip r:embed="rId3">
            <a:alphaModFix/>
          </a:blip>
          <a:stretch>
            <a:fillRect/>
          </a:stretch>
        </p:blipFill>
        <p:spPr>
          <a:xfrm>
            <a:off x="152400" y="1489250"/>
            <a:ext cx="8759426" cy="3313050"/>
          </a:xfrm>
          <a:prstGeom prst="rect">
            <a:avLst/>
          </a:prstGeom>
          <a:noFill/>
          <a:ln>
            <a:noFill/>
          </a:ln>
        </p:spPr>
      </p:pic>
      <p:sp>
        <p:nvSpPr>
          <p:cNvPr id="196" name="Google Shape;196;p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Timesheet view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3"/>
          <p:cNvPicPr preferRelativeResize="0"/>
          <p:nvPr/>
        </p:nvPicPr>
        <p:blipFill rotWithShape="1">
          <a:blip r:embed="rId3">
            <a:alphaModFix/>
          </a:blip>
          <a:srcRect t="2639" b="-2639"/>
          <a:stretch/>
        </p:blipFill>
        <p:spPr>
          <a:xfrm>
            <a:off x="152400" y="1477350"/>
            <a:ext cx="8839200" cy="3666155"/>
          </a:xfrm>
          <a:prstGeom prst="rect">
            <a:avLst/>
          </a:prstGeom>
          <a:noFill/>
          <a:ln>
            <a:noFill/>
          </a:ln>
        </p:spPr>
      </p:pic>
      <p:sp>
        <p:nvSpPr>
          <p:cNvPr id="202" name="Google Shape;202;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Time Entry view</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Timekeepers/Supervisors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5"/>
          <p:cNvSpPr txBox="1">
            <a:spLocks noGrp="1"/>
          </p:cNvSpPr>
          <p:nvPr>
            <p:ph type="title"/>
          </p:nvPr>
        </p:nvSpPr>
        <p:spPr>
          <a:xfrm>
            <a:off x="267050" y="141050"/>
            <a:ext cx="6087300" cy="51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500"/>
              <a:t>What is the Timekeeper or Supervisor Responsible for?</a:t>
            </a:r>
            <a:endParaRPr sz="2300"/>
          </a:p>
        </p:txBody>
      </p:sp>
      <p:sp>
        <p:nvSpPr>
          <p:cNvPr id="213" name="Google Shape;213;p35"/>
          <p:cNvSpPr txBox="1">
            <a:spLocks noGrp="1"/>
          </p:cNvSpPr>
          <p:nvPr>
            <p:ph type="body" idx="1"/>
          </p:nvPr>
        </p:nvSpPr>
        <p:spPr>
          <a:xfrm>
            <a:off x="311700" y="660950"/>
            <a:ext cx="4296000" cy="3053700"/>
          </a:xfrm>
          <a:prstGeom prst="rect">
            <a:avLst/>
          </a:prstGeom>
        </p:spPr>
        <p:txBody>
          <a:bodyPr spcFirstLastPara="1" wrap="square" lIns="91425" tIns="91425" rIns="91425" bIns="91425" anchor="t" anchorCtr="0">
            <a:normAutofit fontScale="25000"/>
          </a:bodyPr>
          <a:lstStyle/>
          <a:p>
            <a:pPr marL="0" lvl="0" indent="0" algn="l" rtl="0">
              <a:spcBef>
                <a:spcPts val="0"/>
              </a:spcBef>
              <a:spcAft>
                <a:spcPts val="0"/>
              </a:spcAft>
              <a:buNone/>
            </a:pPr>
            <a:r>
              <a:rPr lang="en" sz="4800"/>
              <a:t>-Remind employees to:</a:t>
            </a:r>
            <a:endParaRPr sz="4800"/>
          </a:p>
          <a:p>
            <a:pPr marL="457200" lvl="0" indent="-304800" algn="l" rtl="0">
              <a:spcBef>
                <a:spcPts val="0"/>
              </a:spcBef>
              <a:spcAft>
                <a:spcPts val="0"/>
              </a:spcAft>
              <a:buSzPct val="100000"/>
              <a:buChar char="●"/>
            </a:pPr>
            <a:r>
              <a:rPr lang="en" sz="4800"/>
              <a:t>Select the correct Extra Duty </a:t>
            </a:r>
            <a:endParaRPr sz="4800"/>
          </a:p>
          <a:p>
            <a:pPr marL="457200" lvl="0" indent="-304800" algn="l" rtl="0">
              <a:spcBef>
                <a:spcPts val="0"/>
              </a:spcBef>
              <a:spcAft>
                <a:spcPts val="0"/>
              </a:spcAft>
              <a:buSzPct val="100000"/>
              <a:buChar char="●"/>
            </a:pPr>
            <a:r>
              <a:rPr lang="en" sz="4800"/>
              <a:t>Clock in and out for Extra Duty</a:t>
            </a:r>
            <a:endParaRPr sz="4800"/>
          </a:p>
          <a:p>
            <a:pPr marL="457200" lvl="0" indent="-304800" algn="l" rtl="0">
              <a:spcBef>
                <a:spcPts val="0"/>
              </a:spcBef>
              <a:spcAft>
                <a:spcPts val="0"/>
              </a:spcAft>
              <a:buSzPct val="100000"/>
              <a:buChar char="●"/>
            </a:pPr>
            <a:r>
              <a:rPr lang="en" sz="4800"/>
              <a:t>Add notes (if needed)</a:t>
            </a:r>
            <a:endParaRPr sz="4800"/>
          </a:p>
          <a:p>
            <a:pPr marL="457200" lvl="0" indent="-304800" algn="l" rtl="0">
              <a:spcBef>
                <a:spcPts val="0"/>
              </a:spcBef>
              <a:spcAft>
                <a:spcPts val="0"/>
              </a:spcAft>
              <a:buSzPct val="100000"/>
              <a:buChar char="●"/>
            </a:pPr>
            <a:r>
              <a:rPr lang="en" sz="4800"/>
              <a:t>Submit timesheets</a:t>
            </a:r>
            <a:endParaRPr sz="4800"/>
          </a:p>
          <a:p>
            <a:pPr marL="0" lvl="0" indent="0" algn="l" rtl="0">
              <a:spcBef>
                <a:spcPts val="1200"/>
              </a:spcBef>
              <a:spcAft>
                <a:spcPts val="0"/>
              </a:spcAft>
              <a:buNone/>
            </a:pPr>
            <a:r>
              <a:rPr lang="en" sz="4800"/>
              <a:t>-Approve Change Requests</a:t>
            </a:r>
            <a:endParaRPr sz="4800"/>
          </a:p>
          <a:p>
            <a:pPr marL="0" lvl="0" indent="0" algn="l" rtl="0">
              <a:spcBef>
                <a:spcPts val="1200"/>
              </a:spcBef>
              <a:spcAft>
                <a:spcPts val="0"/>
              </a:spcAft>
              <a:buNone/>
            </a:pPr>
            <a:r>
              <a:rPr lang="en" sz="4800"/>
              <a:t>-Time Off requests</a:t>
            </a:r>
            <a:endParaRPr sz="4800"/>
          </a:p>
          <a:p>
            <a:pPr marL="0" lvl="0" indent="0" algn="l" rtl="0">
              <a:spcBef>
                <a:spcPts val="1200"/>
              </a:spcBef>
              <a:spcAft>
                <a:spcPts val="0"/>
              </a:spcAft>
              <a:buNone/>
            </a:pPr>
            <a:r>
              <a:rPr lang="en" sz="4800"/>
              <a:t>-Internal Funds tab entries</a:t>
            </a:r>
            <a:endParaRPr sz="4800"/>
          </a:p>
          <a:p>
            <a:pPr marL="0" lvl="0" indent="0" algn="l" rtl="0">
              <a:spcBef>
                <a:spcPts val="1200"/>
              </a:spcBef>
              <a:spcAft>
                <a:spcPts val="1200"/>
              </a:spcAft>
              <a:buNone/>
            </a:pPr>
            <a:r>
              <a:rPr lang="en" sz="4800"/>
              <a:t>-Processing Timesheets and Time Entries by the posted deadlines of Payroll</a:t>
            </a:r>
            <a:endParaRPr/>
          </a:p>
        </p:txBody>
      </p:sp>
      <p:sp>
        <p:nvSpPr>
          <p:cNvPr id="214" name="Google Shape;214;p35"/>
          <p:cNvSpPr txBox="1">
            <a:spLocks noGrp="1"/>
          </p:cNvSpPr>
          <p:nvPr>
            <p:ph type="body" idx="2"/>
          </p:nvPr>
        </p:nvSpPr>
        <p:spPr>
          <a:xfrm>
            <a:off x="311700" y="4210200"/>
            <a:ext cx="8520600" cy="801000"/>
          </a:xfrm>
          <a:prstGeom prst="rect">
            <a:avLst/>
          </a:prstGeom>
          <a:solidFill>
            <a:srgbClr val="D9D2E9"/>
          </a:solidFill>
        </p:spPr>
        <p:txBody>
          <a:bodyPr spcFirstLastPara="1" wrap="square" lIns="91425" tIns="91425" rIns="91425" bIns="91425" anchor="t" anchorCtr="0">
            <a:normAutofit/>
          </a:bodyPr>
          <a:lstStyle/>
          <a:p>
            <a:pPr marL="0" lvl="0" indent="0" algn="l" rtl="0">
              <a:spcBef>
                <a:spcPts val="0"/>
              </a:spcBef>
              <a:spcAft>
                <a:spcPts val="0"/>
              </a:spcAft>
              <a:buNone/>
            </a:pPr>
            <a:r>
              <a:rPr lang="en"/>
              <a:t>-Entering Extra Duty on behalf of the employee (exception: Internal Funds tab)</a:t>
            </a:r>
            <a:endParaRPr/>
          </a:p>
          <a:p>
            <a:pPr marL="0" lvl="0" indent="0" algn="l" rtl="0">
              <a:spcBef>
                <a:spcPts val="1200"/>
              </a:spcBef>
              <a:spcAft>
                <a:spcPts val="1200"/>
              </a:spcAft>
              <a:buNone/>
            </a:pPr>
            <a:r>
              <a:rPr lang="en"/>
              <a:t>-Unless asked/needed, should not be modifying Department Extra Duties</a:t>
            </a:r>
            <a:endParaRPr/>
          </a:p>
        </p:txBody>
      </p:sp>
      <p:sp>
        <p:nvSpPr>
          <p:cNvPr id="215" name="Google Shape;215;p35"/>
          <p:cNvSpPr txBox="1">
            <a:spLocks noGrp="1"/>
          </p:cNvSpPr>
          <p:nvPr>
            <p:ph type="title"/>
          </p:nvPr>
        </p:nvSpPr>
        <p:spPr>
          <a:xfrm>
            <a:off x="311700" y="3735775"/>
            <a:ext cx="6212400" cy="453300"/>
          </a:xfrm>
          <a:prstGeom prst="rect">
            <a:avLst/>
          </a:prstGeom>
          <a:solidFill>
            <a:srgbClr val="D9D2E9"/>
          </a:solidFill>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00"/>
              <a:t>What is the Timekeeper or Supervisor generally </a:t>
            </a:r>
            <a:r>
              <a:rPr lang="en" sz="2200">
                <a:solidFill>
                  <a:srgbClr val="FF0000"/>
                </a:solidFill>
              </a:rPr>
              <a:t>NOT</a:t>
            </a:r>
            <a:r>
              <a:rPr lang="en" sz="2200"/>
              <a:t> Responsible for?</a:t>
            </a:r>
            <a:endParaRPr sz="2000"/>
          </a:p>
        </p:txBody>
      </p:sp>
      <p:sp>
        <p:nvSpPr>
          <p:cNvPr id="216" name="Google Shape;216;p35"/>
          <p:cNvSpPr txBox="1"/>
          <p:nvPr/>
        </p:nvSpPr>
        <p:spPr>
          <a:xfrm>
            <a:off x="4607725" y="660950"/>
            <a:ext cx="4296000" cy="3339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attach documents/notes to the timesheet</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MAY</a:t>
            </a:r>
            <a:r>
              <a:rPr lang="en" sz="1200">
                <a:solidFill>
                  <a:schemeClr val="dk2"/>
                </a:solidFill>
                <a:latin typeface="Source Code Pro"/>
                <a:ea typeface="Source Code Pro"/>
                <a:cs typeface="Source Code Pro"/>
                <a:sym typeface="Source Code Pro"/>
              </a:rPr>
              <a:t> be asked to assist Cost Center Managers</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1200">
                <a:solidFill>
                  <a:schemeClr val="dk2"/>
                </a:solidFill>
                <a:latin typeface="Source Code Pro"/>
                <a:ea typeface="Source Code Pro"/>
                <a:cs typeface="Source Code Pro"/>
                <a:sym typeface="Source Code Pro"/>
              </a:rPr>
              <a:t>-</a:t>
            </a:r>
            <a:r>
              <a:rPr lang="en" sz="1200" b="1">
                <a:solidFill>
                  <a:schemeClr val="dk2"/>
                </a:solidFill>
                <a:latin typeface="Source Code Pro"/>
                <a:ea typeface="Source Code Pro"/>
                <a:cs typeface="Source Code Pro"/>
                <a:sym typeface="Source Code Pro"/>
              </a:rPr>
              <a:t>IF</a:t>
            </a:r>
            <a:r>
              <a:rPr lang="en" sz="1200">
                <a:solidFill>
                  <a:schemeClr val="dk2"/>
                </a:solidFill>
                <a:latin typeface="Source Code Pro"/>
                <a:ea typeface="Source Code Pro"/>
                <a:cs typeface="Source Code Pro"/>
                <a:sym typeface="Source Code Pro"/>
              </a:rPr>
              <a:t> it is a “School-funded” Extra Duty, then you may step into a Cost Center Manager role </a:t>
            </a:r>
            <a:endParaRPr sz="12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 sz="1200">
                <a:solidFill>
                  <a:schemeClr val="dk2"/>
                </a:solidFill>
                <a:latin typeface="Source Code Pro"/>
                <a:ea typeface="Source Code Pro"/>
                <a:cs typeface="Source Code Pro"/>
                <a:sym typeface="Source Code Pro"/>
              </a:rPr>
              <a:t>-Adding comments if you make a change directly to the employee’s timesheet (as of July 1st)</a:t>
            </a:r>
            <a:endParaRPr sz="1200">
              <a:solidFill>
                <a:schemeClr val="dk2"/>
              </a:solidFill>
              <a:latin typeface="Source Code Pro"/>
              <a:ea typeface="Source Code Pro"/>
              <a:cs typeface="Source Code Pro"/>
              <a:sym typeface="Source Code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6"/>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Demo and question time!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HELP!!!</a:t>
            </a:r>
            <a:endParaRPr/>
          </a:p>
          <a:p>
            <a:pPr marL="0" lvl="0" indent="0" algn="ctr" rtl="0">
              <a:spcBef>
                <a:spcPts val="0"/>
              </a:spcBef>
              <a:spcAft>
                <a:spcPts val="0"/>
              </a:spcAft>
              <a:buNone/>
            </a:pPr>
            <a:r>
              <a:rPr lang="en"/>
              <a:t>(Training items)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92850"/>
            <a:ext cx="3999900" cy="80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3680"/>
              <a:t>In-Person/Virtual Meeting</a:t>
            </a:r>
            <a:endParaRPr sz="3680"/>
          </a:p>
        </p:txBody>
      </p:sp>
      <p:sp>
        <p:nvSpPr>
          <p:cNvPr id="77" name="Google Shape;77;p16"/>
          <p:cNvSpPr txBox="1">
            <a:spLocks noGrp="1"/>
          </p:cNvSpPr>
          <p:nvPr>
            <p:ph type="body" idx="1"/>
          </p:nvPr>
        </p:nvSpPr>
        <p:spPr>
          <a:xfrm>
            <a:off x="311700" y="1228675"/>
            <a:ext cx="3999900" cy="179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-July: more targeted, smaller groups</a:t>
            </a:r>
            <a:endParaRPr sz="2100"/>
          </a:p>
          <a:p>
            <a:pPr marL="0" lvl="0" indent="0" algn="l" rtl="0">
              <a:spcBef>
                <a:spcPts val="1200"/>
              </a:spcBef>
              <a:spcAft>
                <a:spcPts val="1200"/>
              </a:spcAft>
              <a:buNone/>
            </a:pPr>
            <a:r>
              <a:rPr lang="en" sz="2100"/>
              <a:t>-Upon request</a:t>
            </a:r>
            <a:endParaRPr sz="2100"/>
          </a:p>
        </p:txBody>
      </p:sp>
      <p:sp>
        <p:nvSpPr>
          <p:cNvPr id="78" name="Google Shape;78;p16"/>
          <p:cNvSpPr txBox="1">
            <a:spLocks noGrp="1"/>
          </p:cNvSpPr>
          <p:nvPr>
            <p:ph type="body" idx="2"/>
          </p:nvPr>
        </p:nvSpPr>
        <p:spPr>
          <a:xfrm>
            <a:off x="4832400" y="1228675"/>
            <a:ext cx="3999900" cy="179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100"/>
              <a:t>-Payroll website </a:t>
            </a:r>
            <a:endParaRPr sz="2100"/>
          </a:p>
          <a:p>
            <a:pPr marL="0" lvl="0" indent="0" algn="l" rtl="0">
              <a:spcBef>
                <a:spcPts val="1200"/>
              </a:spcBef>
              <a:spcAft>
                <a:spcPts val="1200"/>
              </a:spcAft>
              <a:buNone/>
            </a:pPr>
            <a:r>
              <a:rPr lang="en" sz="2100"/>
              <a:t>-Reference docs</a:t>
            </a:r>
            <a:endParaRPr sz="2100"/>
          </a:p>
        </p:txBody>
      </p:sp>
      <p:sp>
        <p:nvSpPr>
          <p:cNvPr id="79" name="Google Shape;79;p16"/>
          <p:cNvSpPr txBox="1">
            <a:spLocks noGrp="1"/>
          </p:cNvSpPr>
          <p:nvPr>
            <p:ph type="title"/>
          </p:nvPr>
        </p:nvSpPr>
        <p:spPr>
          <a:xfrm>
            <a:off x="4832400" y="292850"/>
            <a:ext cx="39999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On-demand</a:t>
            </a:r>
            <a:endParaRPr/>
          </a:p>
        </p:txBody>
      </p:sp>
      <p:sp>
        <p:nvSpPr>
          <p:cNvPr id="80" name="Google Shape;80;p16"/>
          <p:cNvSpPr txBox="1"/>
          <p:nvPr/>
        </p:nvSpPr>
        <p:spPr>
          <a:xfrm>
            <a:off x="318550" y="3146700"/>
            <a:ext cx="8513700" cy="714900"/>
          </a:xfrm>
          <a:prstGeom prst="rect">
            <a:avLst/>
          </a:prstGeom>
          <a:solidFill>
            <a:srgbClr val="D9D2E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3680" b="1">
                <a:solidFill>
                  <a:schemeClr val="accent1"/>
                </a:solidFill>
                <a:latin typeface="Amatic SC"/>
                <a:ea typeface="Amatic SC"/>
                <a:cs typeface="Amatic SC"/>
                <a:sym typeface="Amatic SC"/>
              </a:rPr>
              <a:t>What about the employees? Who do they go to for questions?</a:t>
            </a:r>
            <a:endParaRPr sz="3680" b="1">
              <a:solidFill>
                <a:schemeClr val="accent1"/>
              </a:solidFill>
              <a:latin typeface="Amatic SC"/>
              <a:ea typeface="Amatic SC"/>
              <a:cs typeface="Amatic SC"/>
              <a:sym typeface="Amatic SC"/>
            </a:endParaRPr>
          </a:p>
        </p:txBody>
      </p:sp>
      <p:sp>
        <p:nvSpPr>
          <p:cNvPr id="81" name="Google Shape;81;p16"/>
          <p:cNvSpPr txBox="1"/>
          <p:nvPr/>
        </p:nvSpPr>
        <p:spPr>
          <a:xfrm>
            <a:off x="311700" y="3861600"/>
            <a:ext cx="85137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Source Code Pro"/>
                <a:ea typeface="Source Code Pro"/>
                <a:cs typeface="Source Code Pro"/>
                <a:sym typeface="Source Code Pro"/>
              </a:rPr>
              <a:t>An employee should see their Timekeeper and/or Supervisor </a:t>
            </a:r>
            <a:r>
              <a:rPr lang="en" sz="1800" u="sng">
                <a:solidFill>
                  <a:schemeClr val="dk2"/>
                </a:solidFill>
                <a:latin typeface="Source Code Pro"/>
                <a:ea typeface="Source Code Pro"/>
                <a:cs typeface="Source Code Pro"/>
                <a:sym typeface="Source Code Pro"/>
              </a:rPr>
              <a:t>first</a:t>
            </a:r>
            <a:r>
              <a:rPr lang="en" sz="1800">
                <a:solidFill>
                  <a:schemeClr val="dk2"/>
                </a:solidFill>
                <a:latin typeface="Source Code Pro"/>
                <a:ea typeface="Source Code Pro"/>
                <a:cs typeface="Source Code Pro"/>
                <a:sym typeface="Source Code Pro"/>
              </a:rPr>
              <a:t> for training and assistance.  </a:t>
            </a:r>
            <a:endParaRPr sz="1800">
              <a:solidFill>
                <a:schemeClr val="dk2"/>
              </a:solidFill>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2800"/>
            <a:ext cx="3736500" cy="1251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Helpful report for Extra Duty</a:t>
            </a:r>
            <a:endParaRPr/>
          </a:p>
          <a:p>
            <a:pPr marL="0" lvl="0" indent="0" algn="l" rtl="0">
              <a:spcBef>
                <a:spcPts val="0"/>
              </a:spcBef>
              <a:spcAft>
                <a:spcPts val="0"/>
              </a:spcAft>
              <a:buNone/>
            </a:pPr>
            <a:r>
              <a:rPr lang="en" sz="2444">
                <a:highlight>
                  <a:schemeClr val="lt1"/>
                </a:highlight>
              </a:rPr>
              <a:t>“Extra Duty Entries_Null entry accounts”</a:t>
            </a:r>
            <a:endParaRPr sz="2444">
              <a:highlight>
                <a:schemeClr val="lt1"/>
              </a:highlight>
            </a:endParaRPr>
          </a:p>
        </p:txBody>
      </p:sp>
      <p:sp>
        <p:nvSpPr>
          <p:cNvPr id="87" name="Google Shape;87;p17"/>
          <p:cNvSpPr txBox="1">
            <a:spLocks noGrp="1"/>
          </p:cNvSpPr>
          <p:nvPr>
            <p:ph type="body" idx="1"/>
          </p:nvPr>
        </p:nvSpPr>
        <p:spPr>
          <a:xfrm>
            <a:off x="4112650" y="442700"/>
            <a:ext cx="4573200" cy="1251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-Shows you what Extra Duties your employees have selected for a given time period.</a:t>
            </a:r>
            <a:endParaRPr/>
          </a:p>
          <a:p>
            <a:pPr marL="0" lvl="0" indent="0" algn="l" rtl="0">
              <a:spcBef>
                <a:spcPts val="1200"/>
              </a:spcBef>
              <a:spcAft>
                <a:spcPts val="1200"/>
              </a:spcAft>
              <a:buNone/>
            </a:pPr>
            <a:r>
              <a:rPr lang="en"/>
              <a:t>-Can be run on demand or scheduled.</a:t>
            </a:r>
            <a:endParaRPr/>
          </a:p>
        </p:txBody>
      </p:sp>
      <p:pic>
        <p:nvPicPr>
          <p:cNvPr id="88" name="Google Shape;88;p17"/>
          <p:cNvPicPr preferRelativeResize="0"/>
          <p:nvPr/>
        </p:nvPicPr>
        <p:blipFill>
          <a:blip r:embed="rId3">
            <a:alphaModFix/>
          </a:blip>
          <a:stretch>
            <a:fillRect/>
          </a:stretch>
        </p:blipFill>
        <p:spPr>
          <a:xfrm>
            <a:off x="453138" y="1830675"/>
            <a:ext cx="8237718" cy="3144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Need help?</a:t>
            </a:r>
            <a:endParaRPr/>
          </a:p>
        </p:txBody>
      </p:sp>
      <p:sp>
        <p:nvSpPr>
          <p:cNvPr id="94" name="Google Shape;94;p1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-Account Coding: Budgeting Department (</a:t>
            </a:r>
            <a:r>
              <a:rPr lang="en" u="sng">
                <a:solidFill>
                  <a:schemeClr val="hlink"/>
                </a:solidFill>
                <a:hlinkClick r:id="rId3"/>
              </a:rPr>
              <a:t>https://www.escambiaschools.org/budgeting</a:t>
            </a:r>
            <a:r>
              <a:rPr lang="en"/>
              <a:t>) </a:t>
            </a:r>
            <a:endParaRPr/>
          </a:p>
          <a:p>
            <a:pPr marL="0" lvl="0" indent="0" algn="l" rtl="0">
              <a:spcBef>
                <a:spcPts val="1200"/>
              </a:spcBef>
              <a:spcAft>
                <a:spcPts val="0"/>
              </a:spcAft>
              <a:buNone/>
            </a:pPr>
            <a:r>
              <a:rPr lang="en"/>
              <a:t>-Timesheet Issues: Payroll (</a:t>
            </a:r>
            <a:r>
              <a:rPr lang="en" u="sng">
                <a:solidFill>
                  <a:schemeClr val="hlink"/>
                </a:solidFill>
                <a:hlinkClick r:id="rId4"/>
              </a:rPr>
              <a:t>https://www.escambiaschools.org/payroll</a:t>
            </a:r>
            <a:r>
              <a:rPr lang="en"/>
              <a:t>) </a:t>
            </a:r>
            <a:endParaRPr/>
          </a:p>
          <a:p>
            <a:pPr marL="0" lvl="0" indent="0" algn="l" rtl="0">
              <a:spcBef>
                <a:spcPts val="1200"/>
              </a:spcBef>
              <a:spcAft>
                <a:spcPts val="0"/>
              </a:spcAft>
              <a:buNone/>
            </a:pPr>
            <a:r>
              <a:rPr lang="en"/>
              <a:t>-Request for training/Questions: Payroll/Anya Klinginsmith/Dasia Williams</a:t>
            </a:r>
            <a:endParaRPr/>
          </a:p>
          <a:p>
            <a:pPr marL="0" lvl="0" indent="0" algn="l" rtl="0">
              <a:spcBef>
                <a:spcPts val="1200"/>
              </a:spcBef>
              <a:spcAft>
                <a:spcPts val="0"/>
              </a:spcAft>
              <a:buNone/>
            </a:pPr>
            <a:r>
              <a:rPr lang="en"/>
              <a:t>-Who is responsible for a Extra Duty: Cost Center Manager directory (available on Payroll website)</a:t>
            </a:r>
            <a:endParaRPr/>
          </a:p>
          <a:p>
            <a:pPr marL="0" lvl="0" indent="0" algn="l" rtl="0">
              <a:spcBef>
                <a:spcPts val="1200"/>
              </a:spcBef>
              <a:spcAft>
                <a:spcPts val="1200"/>
              </a:spcAft>
              <a:buNone/>
            </a:pPr>
            <a:r>
              <a:rPr lang="en"/>
              <a:t>-Badge malfunction/Timeclock issues: </a:t>
            </a:r>
            <a:r>
              <a:rPr lang="en" u="sng">
                <a:solidFill>
                  <a:schemeClr val="hlink"/>
                </a:solidFill>
                <a:hlinkClick r:id="rId5"/>
              </a:rPr>
              <a:t>ithelp@ecsdfl.us</a:t>
            </a:r>
            <a:r>
              <a:rPr lang="en"/>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Employee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555600"/>
            <a:ext cx="42603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What is the employee responsible for?</a:t>
            </a:r>
            <a:endParaRPr/>
          </a:p>
        </p:txBody>
      </p:sp>
      <p:sp>
        <p:nvSpPr>
          <p:cNvPr id="105" name="Google Shape;105;p20"/>
          <p:cNvSpPr txBox="1">
            <a:spLocks noGrp="1"/>
          </p:cNvSpPr>
          <p:nvPr>
            <p:ph type="body" idx="1"/>
          </p:nvPr>
        </p:nvSpPr>
        <p:spPr>
          <a:xfrm>
            <a:off x="311700" y="1311300"/>
            <a:ext cx="4135200" cy="345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t>-Clocking in/out for scheduled time (depending on employee type)</a:t>
            </a:r>
            <a:endParaRPr sz="2000"/>
          </a:p>
          <a:p>
            <a:pPr marL="0" lvl="0" indent="0" algn="l" rtl="0">
              <a:spcBef>
                <a:spcPts val="1200"/>
              </a:spcBef>
              <a:spcAft>
                <a:spcPts val="0"/>
              </a:spcAft>
              <a:buNone/>
            </a:pPr>
            <a:r>
              <a:rPr lang="en" sz="2000"/>
              <a:t>-Clocking in through Extra Duty and then clocking out</a:t>
            </a:r>
            <a:endParaRPr sz="2000"/>
          </a:p>
          <a:p>
            <a:pPr marL="0" lvl="0" indent="0" algn="l" rtl="0">
              <a:spcBef>
                <a:spcPts val="1200"/>
              </a:spcBef>
              <a:spcAft>
                <a:spcPts val="0"/>
              </a:spcAft>
              <a:buNone/>
            </a:pPr>
            <a:r>
              <a:rPr lang="en" sz="2000"/>
              <a:t>-Extra Duty selection</a:t>
            </a:r>
            <a:endParaRPr sz="2000"/>
          </a:p>
          <a:p>
            <a:pPr marL="0" lvl="0" indent="0" algn="l" rtl="0">
              <a:spcBef>
                <a:spcPts val="1200"/>
              </a:spcBef>
              <a:spcAft>
                <a:spcPts val="1200"/>
              </a:spcAft>
              <a:buNone/>
            </a:pPr>
            <a:endParaRPr/>
          </a:p>
        </p:txBody>
      </p:sp>
      <p:sp>
        <p:nvSpPr>
          <p:cNvPr id="106" name="Google Shape;106;p20"/>
          <p:cNvSpPr txBox="1"/>
          <p:nvPr/>
        </p:nvSpPr>
        <p:spPr>
          <a:xfrm>
            <a:off x="4875600" y="1259075"/>
            <a:ext cx="3955800" cy="349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chemeClr val="dk2"/>
                </a:solidFill>
                <a:latin typeface="Source Code Pro"/>
                <a:ea typeface="Source Code Pro"/>
                <a:cs typeface="Source Code Pro"/>
                <a:sym typeface="Source Code Pro"/>
              </a:rPr>
              <a:t>-Adding notes (when required)</a:t>
            </a:r>
            <a:endParaRPr sz="2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2000">
                <a:solidFill>
                  <a:schemeClr val="dk2"/>
                </a:solidFill>
                <a:latin typeface="Source Code Pro"/>
                <a:ea typeface="Source Code Pro"/>
                <a:cs typeface="Source Code Pro"/>
                <a:sym typeface="Source Code Pro"/>
              </a:rPr>
              <a:t>-Submit timesheets</a:t>
            </a:r>
            <a:endParaRPr sz="2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0"/>
              </a:spcAft>
              <a:buNone/>
            </a:pPr>
            <a:r>
              <a:rPr lang="en" sz="2000">
                <a:solidFill>
                  <a:schemeClr val="dk2"/>
                </a:solidFill>
                <a:latin typeface="Source Code Pro"/>
                <a:ea typeface="Source Code Pro"/>
                <a:cs typeface="Source Code Pro"/>
                <a:sym typeface="Source Code Pro"/>
              </a:rPr>
              <a:t>-Change Requests</a:t>
            </a:r>
            <a:endParaRPr sz="2000">
              <a:solidFill>
                <a:schemeClr val="dk2"/>
              </a:solidFill>
              <a:latin typeface="Source Code Pro"/>
              <a:ea typeface="Source Code Pro"/>
              <a:cs typeface="Source Code Pro"/>
              <a:sym typeface="Source Code Pro"/>
            </a:endParaRPr>
          </a:p>
          <a:p>
            <a:pPr marL="0" lvl="0" indent="0" algn="l" rtl="0">
              <a:lnSpc>
                <a:spcPct val="115000"/>
              </a:lnSpc>
              <a:spcBef>
                <a:spcPts val="1200"/>
              </a:spcBef>
              <a:spcAft>
                <a:spcPts val="1200"/>
              </a:spcAft>
              <a:buNone/>
            </a:pPr>
            <a:r>
              <a:rPr lang="en" sz="2000">
                <a:solidFill>
                  <a:schemeClr val="dk2"/>
                </a:solidFill>
                <a:latin typeface="Source Code Pro"/>
                <a:ea typeface="Source Code Pro"/>
                <a:cs typeface="Source Code Pro"/>
                <a:sym typeface="Source Code Pro"/>
              </a:rPr>
              <a:t>-Time Off requests</a:t>
            </a:r>
            <a:endParaRPr sz="2600">
              <a:solidFill>
                <a:schemeClr val="dk2"/>
              </a:solidFill>
              <a:latin typeface="Source Code Pro"/>
              <a:ea typeface="Source Code Pro"/>
              <a:cs typeface="Source Code Pro"/>
              <a:sym typeface="Source Code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does it look like?</a:t>
            </a:r>
            <a:endParaRPr/>
          </a:p>
        </p:txBody>
      </p:sp>
      <p:pic>
        <p:nvPicPr>
          <p:cNvPr id="112" name="Google Shape;112;p21"/>
          <p:cNvPicPr preferRelativeResize="0"/>
          <p:nvPr/>
        </p:nvPicPr>
        <p:blipFill>
          <a:blip r:embed="rId3">
            <a:alphaModFix/>
          </a:blip>
          <a:stretch>
            <a:fillRect/>
          </a:stretch>
        </p:blipFill>
        <p:spPr>
          <a:xfrm>
            <a:off x="4801100" y="292850"/>
            <a:ext cx="4148100" cy="1979213"/>
          </a:xfrm>
          <a:prstGeom prst="rect">
            <a:avLst/>
          </a:prstGeom>
          <a:noFill/>
          <a:ln>
            <a:noFill/>
          </a:ln>
        </p:spPr>
      </p:pic>
      <p:pic>
        <p:nvPicPr>
          <p:cNvPr id="113" name="Google Shape;113;p21"/>
          <p:cNvPicPr preferRelativeResize="0"/>
          <p:nvPr/>
        </p:nvPicPr>
        <p:blipFill>
          <a:blip r:embed="rId4">
            <a:alphaModFix/>
          </a:blip>
          <a:stretch>
            <a:fillRect/>
          </a:stretch>
        </p:blipFill>
        <p:spPr>
          <a:xfrm>
            <a:off x="4843500" y="2424463"/>
            <a:ext cx="4148101" cy="1780157"/>
          </a:xfrm>
          <a:prstGeom prst="rect">
            <a:avLst/>
          </a:prstGeom>
          <a:noFill/>
          <a:ln>
            <a:noFill/>
          </a:ln>
        </p:spPr>
      </p:pic>
      <p:pic>
        <p:nvPicPr>
          <p:cNvPr id="114" name="Google Shape;114;p21"/>
          <p:cNvPicPr preferRelativeResize="0"/>
          <p:nvPr/>
        </p:nvPicPr>
        <p:blipFill>
          <a:blip r:embed="rId5">
            <a:alphaModFix/>
          </a:blip>
          <a:stretch>
            <a:fillRect/>
          </a:stretch>
        </p:blipFill>
        <p:spPr>
          <a:xfrm>
            <a:off x="374575" y="939850"/>
            <a:ext cx="3569376" cy="4031076"/>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2140</Words>
  <Application>Microsoft Office PowerPoint</Application>
  <PresentationFormat>On-screen Show (16:9)</PresentationFormat>
  <Paragraphs>150</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Amatic SC</vt:lpstr>
      <vt:lpstr>Arial</vt:lpstr>
      <vt:lpstr>Source Code Pro</vt:lpstr>
      <vt:lpstr>Beach Day</vt:lpstr>
      <vt:lpstr>Extra Duty Workflow Changes</vt:lpstr>
      <vt:lpstr>What is changing and why?</vt:lpstr>
      <vt:lpstr>HELP!!! (Training items)</vt:lpstr>
      <vt:lpstr>In-Person/Virtual Meeting</vt:lpstr>
      <vt:lpstr>Helpful report for Extra Duty “Extra Duty Entries_Null entry accounts”</vt:lpstr>
      <vt:lpstr>Need help?</vt:lpstr>
      <vt:lpstr>Employee </vt:lpstr>
      <vt:lpstr>What is the employee responsible for?</vt:lpstr>
      <vt:lpstr>What does it look like?</vt:lpstr>
      <vt:lpstr>PowerPoint Presentation</vt:lpstr>
      <vt:lpstr>Adding a Note (if needed):</vt:lpstr>
      <vt:lpstr>Think: “verify delivery address before ordering” (or, in Kronos terms: “make sure you’ve got the right extra duties before submitting”)</vt:lpstr>
      <vt:lpstr>Cost Center Managers</vt:lpstr>
      <vt:lpstr>What Are the Cost Center Managers Responsible For?</vt:lpstr>
      <vt:lpstr>Note about the Instructions Employees should get</vt:lpstr>
      <vt:lpstr>A note about “School-Funded” Extra Duties</vt:lpstr>
      <vt:lpstr>Account Coding</vt:lpstr>
      <vt:lpstr>Directory for Extra Duty</vt:lpstr>
      <vt:lpstr>Approving Time Entries vs. Timesheets</vt:lpstr>
      <vt:lpstr>Timesheet view</vt:lpstr>
      <vt:lpstr>Time Entry view</vt:lpstr>
      <vt:lpstr>Timekeepers/Supervisors</vt:lpstr>
      <vt:lpstr>What is the Timekeeper or Supervisor Responsible for?</vt:lpstr>
      <vt:lpstr>Demo and question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 Duty Workflow Changes</dc:title>
  <cp:lastModifiedBy>Anya Klinginsmith</cp:lastModifiedBy>
  <cp:revision>1</cp:revision>
  <dcterms:modified xsi:type="dcterms:W3CDTF">2024-07-29T19:10:23Z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